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DE7C0-81EB-4E62-B63B-044ECF328F31}">
  <a:tblStyle styleId="{289DE7C0-81EB-4E62-B63B-044ECF328F3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516258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Why </a:t>
            </a:r>
            <a:r>
              <a:rPr lang="en" sz="2400" dirty="0" err="1"/>
              <a:t>SmartMusic</a:t>
            </a:r>
            <a:r>
              <a:rPr lang="en" sz="2400" dirty="0" smtClean="0"/>
              <a:t>?</a:t>
            </a:r>
            <a:endParaRPr lang="en" sz="2400" dirty="0"/>
          </a:p>
        </p:txBody>
      </p:sp>
      <p:pic>
        <p:nvPicPr>
          <p:cNvPr id="28" name="Shape 28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525" y="364663"/>
            <a:ext cx="2719674" cy="3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SM_Teacher pr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8637"/>
            <a:ext cx="9143999" cy="35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Priced to Fit Any Class Size</a:t>
            </a:r>
          </a:p>
        </p:txBody>
      </p:sp>
      <p:pic>
        <p:nvPicPr>
          <p:cNvPr id="103" name="Shape 103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Pricing_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799" y="1660174"/>
            <a:ext cx="3755825" cy="22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46450" y="1315755"/>
            <a:ext cx="8651100" cy="49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SmartMusic </a:t>
            </a:r>
            <a:r>
              <a:rPr lang="en" sz="1800" b="1">
                <a:solidFill>
                  <a:schemeClr val="dk2"/>
                </a:solidFill>
              </a:rPr>
              <a:t>TEACH</a:t>
            </a:r>
            <a:r>
              <a:rPr lang="en" sz="1800">
                <a:solidFill>
                  <a:schemeClr val="dk2"/>
                </a:solidFill>
              </a:rPr>
              <a:t> subscription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starts at $399/year which includes:</a:t>
            </a:r>
          </a:p>
          <a:p>
            <a:pPr marL="914400" lvl="1" indent="-342900" rtl="0">
              <a:spcBef>
                <a:spcPts val="8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Up to 3 educator TEACH seats</a:t>
            </a:r>
          </a:p>
          <a:p>
            <a:pPr marL="914400" lvl="1" indent="-342900" rtl="0">
              <a:spcBef>
                <a:spcPts val="8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Up to 50 student PLAY seats</a:t>
            </a:r>
            <a:br>
              <a:rPr lang="en" sz="1400">
                <a:solidFill>
                  <a:schemeClr val="dk2"/>
                </a:solidFill>
              </a:rPr>
            </a:br>
            <a:endParaRPr lang="en" sz="14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Add </a:t>
            </a:r>
            <a:r>
              <a:rPr lang="en" sz="1800" b="1">
                <a:solidFill>
                  <a:schemeClr val="dk2"/>
                </a:solidFill>
              </a:rPr>
              <a:t>TEACH </a:t>
            </a:r>
            <a:r>
              <a:rPr lang="en" sz="1800">
                <a:solidFill>
                  <a:schemeClr val="dk2"/>
                </a:solidFill>
              </a:rPr>
              <a:t>seats for $40/year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Add student </a:t>
            </a:r>
            <a:r>
              <a:rPr lang="en" sz="1800" b="1">
                <a:solidFill>
                  <a:schemeClr val="dk2"/>
                </a:solidFill>
              </a:rPr>
              <a:t>PLAY</a:t>
            </a:r>
            <a:r>
              <a:rPr lang="en" sz="1800">
                <a:solidFill>
                  <a:schemeClr val="dk2"/>
                </a:solidFill>
              </a:rPr>
              <a:t> seats for $40/year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(in blocks of 5)</a:t>
            </a:r>
          </a:p>
          <a:p>
            <a:pPr marL="914400" lvl="1" indent="-342900" rtl="0">
              <a:spcBef>
                <a:spcPts val="8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Transferable to new students</a:t>
            </a:r>
          </a:p>
          <a:p>
            <a:pPr marL="914400" lvl="1" indent="-342900" rtl="0">
              <a:spcBef>
                <a:spcPts val="8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More blocks can be added at any time</a:t>
            </a:r>
            <a:br>
              <a:rPr lang="en" sz="1400">
                <a:solidFill>
                  <a:schemeClr val="dk2"/>
                </a:solidFill>
              </a:rPr>
            </a:br>
            <a:endParaRPr lang="en" sz="14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Add enhanced student access to content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with </a:t>
            </a:r>
            <a:r>
              <a:rPr lang="en" sz="1800" b="1">
                <a:solidFill>
                  <a:schemeClr val="dk2"/>
                </a:solidFill>
              </a:rPr>
              <a:t>PLAY Plus</a:t>
            </a:r>
            <a:r>
              <a:rPr lang="en" sz="1800">
                <a:solidFill>
                  <a:schemeClr val="dk2"/>
                </a:solidFill>
              </a:rPr>
              <a:t> seats</a:t>
            </a:r>
          </a:p>
          <a:p>
            <a:pPr marL="914400" lvl="1" indent="-342900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School purchased = $20/student per year </a:t>
            </a:r>
          </a:p>
          <a:p>
            <a:pPr marL="914400" lvl="1" indent="-342900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28571"/>
            </a:pPr>
            <a:r>
              <a:rPr lang="en" sz="1400">
                <a:solidFill>
                  <a:schemeClr val="dk2"/>
                </a:solidFill>
              </a:rPr>
              <a:t>Individual purchased = $40/student per year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5032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Program Size: 125 Enrolled Students </a:t>
            </a:r>
          </a:p>
        </p:txBody>
      </p:sp>
      <p:graphicFrame>
        <p:nvGraphicFramePr>
          <p:cNvPr id="112" name="Shape 112"/>
          <p:cNvGraphicFramePr/>
          <p:nvPr/>
        </p:nvGraphicFramePr>
        <p:xfrm>
          <a:off x="886950" y="2598375"/>
          <a:ext cx="7272175" cy="1981050"/>
        </p:xfrm>
        <a:graphic>
          <a:graphicData uri="http://schemas.openxmlformats.org/drawingml/2006/table">
            <a:tbl>
              <a:tblPr>
                <a:noFill/>
                <a:tableStyleId>{289DE7C0-81EB-4E62-B63B-044ECF328F31}</a:tableStyleId>
              </a:tblPr>
              <a:tblGrid>
                <a:gridCol w="3210575"/>
                <a:gridCol w="1228150"/>
                <a:gridCol w="1561900"/>
                <a:gridCol w="1271550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Class Name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Class Size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Total by School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Grand Total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6th Grade Orchestra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35</a:t>
                      </a: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82</a:t>
                      </a:r>
                    </a:p>
                  </a:txBody>
                  <a:tcPr marL="91425" marR="91425" marT="91425" marB="91425" anchor="ctr"/>
                </a:tc>
                <a:tc row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125</a:t>
                      </a: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7/8th Grade Orchestra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47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High School Orchestra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30</a:t>
                      </a: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43</a:t>
                      </a:r>
                    </a:p>
                  </a:txBody>
                  <a:tcPr marL="91425" marR="91425" marT="91425" marB="914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High School Honors Orchestra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13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3" name="Shape 113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Pricing Example: Cost for 125 students</a:t>
            </a:r>
          </a:p>
        </p:txBody>
      </p:sp>
      <p:graphicFrame>
        <p:nvGraphicFramePr>
          <p:cNvPr id="120" name="Shape 120"/>
          <p:cNvGraphicFramePr/>
          <p:nvPr>
            <p:extLst>
              <p:ext uri="{D42A27DB-BD31-4B8C-83A1-F6EECF244321}">
                <p14:modId xmlns:p14="http://schemas.microsoft.com/office/powerpoint/2010/main" val="2052564344"/>
              </p:ext>
            </p:extLst>
          </p:nvPr>
        </p:nvGraphicFramePr>
        <p:xfrm>
          <a:off x="1039350" y="1976991"/>
          <a:ext cx="7272175" cy="3246637"/>
        </p:xfrm>
        <a:graphic>
          <a:graphicData uri="http://schemas.openxmlformats.org/drawingml/2006/table">
            <a:tbl>
              <a:tblPr>
                <a:noFill/>
                <a:tableStyleId>{289DE7C0-81EB-4E62-B63B-044ECF328F31}</a:tableStyleId>
              </a:tblPr>
              <a:tblGrid>
                <a:gridCol w="1003925"/>
                <a:gridCol w="3434800"/>
                <a:gridCol w="1561900"/>
                <a:gridCol w="1271550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Quantity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Description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Amount</a:t>
                      </a:r>
                    </a:p>
                  </a:txBody>
                  <a:tcPr marL="91425" marR="91425" marT="91425" marB="91425"/>
                </a:tc>
              </a:tr>
              <a:tr h="3810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Paid access to the SmartMusic TEACH platform; price includes 3 teacher seats and 50 student seats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$399.00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$399.00</a:t>
                      </a:r>
                    </a:p>
                  </a:txBody>
                  <a:tcPr marL="91425" marR="91425" marT="91425" marB="91425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15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Adding blocks of 5 student seats to a TEACH platform 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$40.00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$600.00</a:t>
                      </a:r>
                    </a:p>
                  </a:txBody>
                  <a:tcPr marL="91425" marR="91425" marT="91425" marB="91425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32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43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Adding PLAY Plus access for HS Orchestra and HS Honors Orchestra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$20.00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$860.00</a:t>
                      </a:r>
                    </a:p>
                  </a:txBody>
                  <a:tcPr marL="91425" marR="91425" marT="91425" marB="91425" anchor="ctr"/>
                </a:tc>
              </a:tr>
              <a:tr h="381000">
                <a:tc gridSpan="3"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Annual Cost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$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dk2"/>
                          </a:solidFill>
                        </a:rPr>
                        <a:t>,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</a:rPr>
                        <a:t>859.00</a:t>
                      </a:r>
                      <a:endParaRPr lang="en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pic>
        <p:nvPicPr>
          <p:cNvPr id="121" name="Shape 121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Perfect Time to Adopt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99967"/>
            <a:ext cx="8229600" cy="40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Facilitates full classroom coverage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Customized levels of student access, starting at $7.99/student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Fosters individualized instruction</a:t>
            </a:r>
          </a:p>
          <a:p>
            <a:pPr marL="457200" lvl="0" indent="-342900" rtl="0">
              <a:lnSpc>
                <a:spcPct val="200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Boosts student achievement and increased engagement</a:t>
            </a:r>
          </a:p>
          <a:p>
            <a:pPr marL="457200" lvl="0" indent="-342900" rtl="0">
              <a:lnSpc>
                <a:spcPct val="200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Works on more devices including computers, iPads and now Chromebooks!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29" name="Shape 129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3053691"/>
            <a:ext cx="8229600" cy="7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Thank you for your consideration!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93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0" i="1">
                <a:solidFill>
                  <a:schemeClr val="dk2"/>
                </a:solidFill>
              </a:rPr>
              <a:t>SmartMusic is a browser-based music education platform that connects teachers and students.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b="0" i="1">
              <a:solidFill>
                <a:schemeClr val="dk2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b="0" i="1">
                <a:solidFill>
                  <a:schemeClr val="dk2"/>
                </a:solidFill>
              </a:rPr>
              <a:t>It facilitates focused practice, assessment and immediate feedback, making the link between educator and student even more powerful.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457200" y="6443787"/>
            <a:ext cx="2523299" cy="2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pic>
        <p:nvPicPr>
          <p:cNvPr id="36" name="Shape 36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8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SM_infographi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11673"/>
            <a:ext cx="8839199" cy="343466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Flip the Classroom 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pic>
        <p:nvPicPr>
          <p:cNvPr id="45" name="Shape 45" descr="SM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Immediate Feedback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80275" y="1801500"/>
            <a:ext cx="6306600" cy="263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Like a </a:t>
            </a:r>
            <a:r>
              <a:rPr lang="en" sz="1800" b="1" i="1">
                <a:solidFill>
                  <a:schemeClr val="dk2"/>
                </a:solidFill>
              </a:rPr>
              <a:t>tutor with infinite patience</a:t>
            </a:r>
            <a:r>
              <a:rPr lang="en" sz="1800" b="1" u="sng">
                <a:solidFill>
                  <a:schemeClr val="dk2"/>
                </a:solidFill>
              </a:rPr>
              <a:t/>
            </a:r>
            <a:br>
              <a:rPr lang="en" sz="1800" b="1" u="sng">
                <a:solidFill>
                  <a:schemeClr val="dk2"/>
                </a:solidFill>
              </a:rPr>
            </a:br>
            <a:endParaRPr lang="en" sz="1800" b="1" u="sng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 i="1">
                <a:solidFill>
                  <a:schemeClr val="dk2"/>
                </a:solidFill>
              </a:rPr>
              <a:t>Immediately</a:t>
            </a:r>
            <a:r>
              <a:rPr lang="en" sz="1800">
                <a:solidFill>
                  <a:schemeClr val="dk2"/>
                </a:solidFill>
              </a:rPr>
              <a:t> shows students what pitches and rhythms they hit or miss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Students </a:t>
            </a:r>
            <a:r>
              <a:rPr lang="en" sz="1800" b="1" i="1">
                <a:solidFill>
                  <a:schemeClr val="dk2"/>
                </a:solidFill>
              </a:rPr>
              <a:t>know what to work on </a:t>
            </a:r>
            <a:r>
              <a:rPr lang="en" sz="1800">
                <a:solidFill>
                  <a:schemeClr val="dk2"/>
                </a:solidFill>
              </a:rPr>
              <a:t>to get the best grade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pic>
        <p:nvPicPr>
          <p:cNvPr id="53" name="Shape 53" descr="assess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00" y="1801499"/>
            <a:ext cx="1629289" cy="217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SM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Guided Practice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380275" y="1801500"/>
            <a:ext cx="6306600" cy="263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 i="1">
                <a:solidFill>
                  <a:schemeClr val="dk2"/>
                </a:solidFill>
              </a:rPr>
              <a:t>Differentiate</a:t>
            </a:r>
            <a:r>
              <a:rPr lang="en" sz="1800">
                <a:solidFill>
                  <a:schemeClr val="dk2"/>
                </a:solidFill>
              </a:rPr>
              <a:t> assignments in many ways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Much like a math or english teacher can assess individual student learning with a worksheet assignment, SmartMusic helps music teachers use </a:t>
            </a:r>
            <a:r>
              <a:rPr lang="en" sz="1800" i="1">
                <a:solidFill>
                  <a:schemeClr val="dk2"/>
                </a:solidFill>
              </a:rPr>
              <a:t>home practice data to</a:t>
            </a:r>
            <a:r>
              <a:rPr lang="en" sz="1800" b="1" i="1">
                <a:solidFill>
                  <a:schemeClr val="dk2"/>
                </a:solidFill>
              </a:rPr>
              <a:t> focus on individualized student needs and guide future instruction</a:t>
            </a:r>
            <a:r>
              <a:rPr lang="en" sz="1800">
                <a:solidFill>
                  <a:schemeClr val="dk2"/>
                </a:solidFill>
              </a:rPr>
              <a:t>.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Creates a </a:t>
            </a:r>
            <a:r>
              <a:rPr lang="en" sz="1800" b="1" i="1">
                <a:solidFill>
                  <a:schemeClr val="dk2"/>
                </a:solidFill>
              </a:rPr>
              <a:t>portfolio</a:t>
            </a:r>
            <a:r>
              <a:rPr lang="en" sz="1800">
                <a:solidFill>
                  <a:schemeClr val="dk2"/>
                </a:solidFill>
              </a:rPr>
              <a:t> of student work and progress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pic>
        <p:nvPicPr>
          <p:cNvPr id="62" name="Shape 62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guided-practic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99" y="2030099"/>
            <a:ext cx="1346780" cy="21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solidFill>
                  <a:schemeClr val="dk2"/>
                </a:solidFill>
              </a:rPr>
              <a:t>Repertoire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380275" y="1801500"/>
            <a:ext cx="6306600" cy="354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 dirty="0" err="1">
                <a:solidFill>
                  <a:schemeClr val="dk2"/>
                </a:solidFill>
              </a:rPr>
              <a:t>SmartMusic</a:t>
            </a:r>
            <a:r>
              <a:rPr lang="en" sz="1800" dirty="0">
                <a:solidFill>
                  <a:schemeClr val="dk2"/>
                </a:solidFill>
              </a:rPr>
              <a:t> includes </a:t>
            </a:r>
            <a:r>
              <a:rPr lang="en-US" sz="1800" dirty="0" smtClean="0">
                <a:solidFill>
                  <a:schemeClr val="dk2"/>
                </a:solidFill>
              </a:rPr>
              <a:t>thousand</a:t>
            </a:r>
            <a:r>
              <a:rPr lang="en" sz="1800" dirty="0" smtClean="0">
                <a:solidFill>
                  <a:schemeClr val="dk2"/>
                </a:solidFill>
              </a:rPr>
              <a:t>s </a:t>
            </a:r>
            <a:r>
              <a:rPr lang="en" sz="1800" dirty="0">
                <a:solidFill>
                  <a:schemeClr val="dk2"/>
                </a:solidFill>
              </a:rPr>
              <a:t>of pieces for band, orchestra and choir, which can be assigned, including: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Method books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Ensemble titles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Solos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Practice exercises &amp; scales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Sight-reading materials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</a:rPr>
              <a:t>Predefined assignments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PLUS, the ability to import self-created compositions (from any music notation software)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1800"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pic>
        <p:nvPicPr>
          <p:cNvPr id="71" name="Shape 71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sheet-musi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25" y="2030098"/>
            <a:ext cx="1714859" cy="21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Tech Support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671449" y="1766750"/>
            <a:ext cx="5146500" cy="40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Includes Help Center support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No need for technology department to intervene; web-based platform means updates are done </a:t>
            </a:r>
            <a:r>
              <a:rPr lang="en" sz="1800" b="1" i="1">
                <a:solidFill>
                  <a:schemeClr val="dk2"/>
                </a:solidFill>
              </a:rPr>
              <a:t>automatically</a:t>
            </a:r>
            <a:br>
              <a:rPr lang="en" sz="1800" b="1" i="1">
                <a:solidFill>
                  <a:schemeClr val="dk2"/>
                </a:solidFill>
              </a:rPr>
            </a:br>
            <a:endParaRPr lang="en" sz="1800" b="1" i="1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Export the SmartMusic Gradebook for use in any LMS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Compatible with devices students use, including Chromebooks, desktops, laptops, and iPads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79" name="Shape 79" descr="081517_SM_Help Cent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99275"/>
            <a:ext cx="3669475" cy="22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SM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SmartMusic Gets Results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724301"/>
            <a:ext cx="8229600" cy="459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Transforms practice from passive repetition to </a:t>
            </a:r>
            <a:r>
              <a:rPr lang="en" sz="1800" b="1" i="1">
                <a:solidFill>
                  <a:schemeClr val="dk2"/>
                </a:solidFill>
              </a:rPr>
              <a:t>active learning</a:t>
            </a:r>
            <a:br>
              <a:rPr lang="en" sz="1800" b="1" i="1">
                <a:solidFill>
                  <a:schemeClr val="dk2"/>
                </a:solidFill>
              </a:rPr>
            </a:br>
            <a:endParaRPr lang="en" sz="1800" b="1" i="1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Students</a:t>
            </a:r>
            <a:r>
              <a:rPr lang="en" sz="1800" b="1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experience</a:t>
            </a:r>
            <a:r>
              <a:rPr lang="en" sz="1800" b="1">
                <a:solidFill>
                  <a:schemeClr val="dk2"/>
                </a:solidFill>
              </a:rPr>
              <a:t> </a:t>
            </a:r>
            <a:r>
              <a:rPr lang="en" sz="1800" b="1" i="1">
                <a:solidFill>
                  <a:schemeClr val="dk2"/>
                </a:solidFill>
              </a:rPr>
              <a:t>faster progress</a:t>
            </a:r>
            <a:br>
              <a:rPr lang="en" sz="1800" b="1" i="1">
                <a:solidFill>
                  <a:schemeClr val="dk2"/>
                </a:solidFill>
              </a:rPr>
            </a:br>
            <a:endParaRPr lang="en" sz="1800" b="1" i="1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Motivating and </a:t>
            </a:r>
            <a:r>
              <a:rPr lang="en" sz="1800" b="1" i="1">
                <a:solidFill>
                  <a:schemeClr val="dk2"/>
                </a:solidFill>
              </a:rPr>
              <a:t>fun to use</a:t>
            </a:r>
            <a:br>
              <a:rPr lang="en" sz="1800" b="1" i="1">
                <a:solidFill>
                  <a:schemeClr val="dk2"/>
                </a:solidFill>
              </a:rPr>
            </a:br>
            <a:endParaRPr lang="en" sz="1800" b="1" i="1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No more guessing – </a:t>
            </a:r>
            <a:r>
              <a:rPr lang="en" sz="1800" b="1" i="1">
                <a:solidFill>
                  <a:schemeClr val="dk2"/>
                </a:solidFill>
              </a:rPr>
              <a:t>immediate feedback</a:t>
            </a:r>
            <a:br>
              <a:rPr lang="en" sz="1800" b="1" i="1">
                <a:solidFill>
                  <a:schemeClr val="dk2"/>
                </a:solidFill>
              </a:rPr>
            </a:br>
            <a:endParaRPr lang="en" sz="1800" b="1" i="1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 i="1">
                <a:solidFill>
                  <a:schemeClr val="dk2"/>
                </a:solidFill>
              </a:rPr>
              <a:t>Differentiated</a:t>
            </a:r>
            <a:r>
              <a:rPr lang="en" sz="1800" b="1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assignments &amp; grading scales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Grades are based on </a:t>
            </a:r>
            <a:r>
              <a:rPr lang="en" sz="1800" b="1" i="1">
                <a:solidFill>
                  <a:schemeClr val="dk2"/>
                </a:solidFill>
              </a:rPr>
              <a:t>skill achievement</a:t>
            </a:r>
            <a:r>
              <a:rPr lang="en" sz="1800">
                <a:solidFill>
                  <a:schemeClr val="dk2"/>
                </a:solidFill>
              </a:rPr>
              <a:t>, not just practice minutes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pic>
        <p:nvPicPr>
          <p:cNvPr id="88" name="Shape 88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chemeClr val="dk2"/>
                </a:solidFill>
              </a:rPr>
              <a:t>SmartMusic Subscription Structure</a:t>
            </a:r>
          </a:p>
        </p:txBody>
      </p:sp>
      <p:pic>
        <p:nvPicPr>
          <p:cNvPr id="95" name="Shape 95" descr="S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700" y="6443800"/>
            <a:ext cx="1431100" cy="1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7200" y="6443787"/>
            <a:ext cx="252330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© 2017 Peaksware. All rights reserved.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57200" y="1507500"/>
            <a:ext cx="8168400" cy="50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●"/>
            </a:pPr>
            <a:r>
              <a:rPr lang="en" sz="1800" b="1">
                <a:solidFill>
                  <a:schemeClr val="dk2"/>
                </a:solidFill>
              </a:rPr>
              <a:t>TEACH subscription</a:t>
            </a:r>
            <a:r>
              <a:rPr lang="en" sz="1800">
                <a:solidFill>
                  <a:schemeClr val="dk2"/>
                </a:solidFill>
              </a:rPr>
              <a:t> = platform for the organization that includes all the tools teachers need to:</a:t>
            </a:r>
          </a:p>
          <a:p>
            <a:pPr marL="914400" lvl="1" indent="-3175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Create classes</a:t>
            </a:r>
          </a:p>
          <a:p>
            <a:pPr marL="914400" lvl="1" indent="-3175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Enroll students</a:t>
            </a:r>
          </a:p>
          <a:p>
            <a:pPr marL="914400" lvl="1" indent="-3175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Send assignments</a:t>
            </a:r>
          </a:p>
          <a:p>
            <a:pPr marL="914400" lvl="1" indent="-3175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Utilize gradebook functionality </a:t>
            </a:r>
            <a:br>
              <a:rPr lang="en">
                <a:solidFill>
                  <a:schemeClr val="dk2"/>
                </a:solidFill>
              </a:rPr>
            </a:br>
            <a:endParaRPr lang="en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>
                <a:solidFill>
                  <a:schemeClr val="dk2"/>
                </a:solidFill>
              </a:rPr>
              <a:t>TEACH </a:t>
            </a:r>
            <a:r>
              <a:rPr lang="en" sz="1800">
                <a:solidFill>
                  <a:schemeClr val="dk2"/>
                </a:solidFill>
              </a:rPr>
              <a:t>Seats - refers to teacher access; ability to access ALL content from the SmartMusic library 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>
                <a:solidFill>
                  <a:schemeClr val="dk2"/>
                </a:solidFill>
              </a:rPr>
              <a:t>PLAY </a:t>
            </a:r>
            <a:r>
              <a:rPr lang="en" sz="1800">
                <a:solidFill>
                  <a:schemeClr val="dk2"/>
                </a:solidFill>
              </a:rPr>
              <a:t>Seats - refers to student assignment only access; can play only music assigned by their teacher</a:t>
            </a:r>
            <a:br>
              <a:rPr lang="en" sz="1800">
                <a:solidFill>
                  <a:schemeClr val="dk2"/>
                </a:solidFill>
              </a:rPr>
            </a:br>
            <a:endParaRPr lang="en"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100000"/>
            </a:pPr>
            <a:r>
              <a:rPr lang="en" sz="1800" b="1">
                <a:solidFill>
                  <a:schemeClr val="dk2"/>
                </a:solidFill>
              </a:rPr>
              <a:t>PLAY Plus</a:t>
            </a:r>
            <a:r>
              <a:rPr lang="en" sz="1800">
                <a:solidFill>
                  <a:schemeClr val="dk2"/>
                </a:solidFill>
              </a:rPr>
              <a:t> seats - refers to student ALL access to content, even that which is not assigned by their teacher; gives student ability to explore on their own</a:t>
            </a:r>
            <a:r>
              <a:rPr lang="en">
                <a:solidFill>
                  <a:schemeClr val="dk2"/>
                </a:solidFill>
              </a:rPr>
              <a:t/>
            </a:r>
            <a:br>
              <a:rPr lang="en">
                <a:solidFill>
                  <a:schemeClr val="dk2"/>
                </a:solidFill>
              </a:rPr>
            </a:br>
            <a:endParaRPr lang="en">
              <a:solidFill>
                <a:schemeClr val="dk2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Macintosh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Courier New</vt:lpstr>
      <vt:lpstr>Wingdings</vt:lpstr>
      <vt:lpstr>Arial</vt:lpstr>
      <vt:lpstr>Light Gradient</vt:lpstr>
      <vt:lpstr>PowerPoint Presentation</vt:lpstr>
      <vt:lpstr>SmartMusic is a browser-based music education platform that connects teachers and students.  It facilitates focused practice, assessment and immediate feedback, making the link between educator and student even more powerful.</vt:lpstr>
      <vt:lpstr>Flip the Classroom </vt:lpstr>
      <vt:lpstr>Immediate Feedback</vt:lpstr>
      <vt:lpstr>Guided Practice</vt:lpstr>
      <vt:lpstr>Repertoire</vt:lpstr>
      <vt:lpstr>Tech Support</vt:lpstr>
      <vt:lpstr>SmartMusic Gets Results</vt:lpstr>
      <vt:lpstr>SmartMusic Subscription Structure</vt:lpstr>
      <vt:lpstr>Priced to Fit Any Class Size</vt:lpstr>
      <vt:lpstr>Program Size: 125 Enrolled Students </vt:lpstr>
      <vt:lpstr>Pricing Example: Cost for 125 students</vt:lpstr>
      <vt:lpstr>Perfect Time to Adopt</vt:lpstr>
      <vt:lpstr>Thank you for your consideration! 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Sonia Bertek</cp:lastModifiedBy>
  <cp:revision>1</cp:revision>
  <dcterms:modified xsi:type="dcterms:W3CDTF">2017-09-22T17:27:16Z</dcterms:modified>
</cp:coreProperties>
</file>